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21.jpg" ContentType="image/jpeg"/>
  <Override PartName="/ppt/media/image22.jpg" ContentType="image/jpeg"/>
  <Override PartName="/ppt/media/image28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6" r:id="rId5"/>
    <p:sldId id="309" r:id="rId6"/>
    <p:sldId id="302" r:id="rId7"/>
    <p:sldId id="293" r:id="rId8"/>
    <p:sldId id="307" r:id="rId9"/>
    <p:sldId id="304" r:id="rId10"/>
    <p:sldId id="306" r:id="rId11"/>
    <p:sldId id="305" r:id="rId12"/>
    <p:sldId id="295" r:id="rId13"/>
    <p:sldId id="298" r:id="rId14"/>
    <p:sldId id="308" r:id="rId15"/>
    <p:sldId id="287" r:id="rId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960" userDrawn="1">
          <p15:clr>
            <a:srgbClr val="A4A3A4"/>
          </p15:clr>
        </p15:guide>
        <p15:guide id="4" pos="6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64B"/>
    <a:srgbClr val="E85606"/>
    <a:srgbClr val="FFBA42"/>
    <a:srgbClr val="1E344E"/>
    <a:srgbClr val="173255"/>
    <a:srgbClr val="1A415D"/>
    <a:srgbClr val="B56E6C"/>
    <a:srgbClr val="DE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5" autoAdjust="0"/>
    <p:restoredTop sz="94660"/>
  </p:normalViewPr>
  <p:slideViewPr>
    <p:cSldViewPr>
      <p:cViewPr varScale="1">
        <p:scale>
          <a:sx n="84" d="100"/>
          <a:sy n="84" d="100"/>
        </p:scale>
        <p:origin x="246" y="96"/>
      </p:cViewPr>
      <p:guideLst>
        <p:guide pos="960"/>
        <p:guide pos="6768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1.png"/><Relationship Id="rId12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46.jpg"/><Relationship Id="rId5" Type="http://schemas.openxmlformats.org/officeDocument/2006/relationships/image" Target="../media/image18.jpeg"/><Relationship Id="rId10" Type="http://schemas.openxmlformats.org/officeDocument/2006/relationships/image" Target="../media/image20.jpeg"/><Relationship Id="rId4" Type="http://schemas.openxmlformats.org/officeDocument/2006/relationships/image" Target="../media/image44.jp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0" y="0"/>
            <a:ext cx="12192000" cy="6847328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524000" y="2286001"/>
            <a:ext cx="9220200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1E344E">
              <a:alpha val="50196"/>
            </a:srgbClr>
          </a:solidFill>
        </p:spPr>
        <p:txBody>
          <a:bodyPr wrap="square" lIns="0" tIns="0" rIns="0" bIns="0" rtlCol="0"/>
          <a:lstStyle/>
          <a:p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Observation</a:t>
            </a:r>
            <a:endParaRPr lang="it-IT" sz="28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 10601118</a:t>
            </a:r>
            <a:endParaRPr lang="it-IT" sz="2000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523999" y="3124200"/>
            <a:ext cx="9210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 Burn Severity Indexes for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 Mapping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 Mulstispectral Satellite Imagery</a:t>
            </a:r>
            <a:endParaRPr lang="en-GB" sz="4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2022/2023</a:t>
            </a:r>
            <a:endParaRPr lang="en-GB" sz="16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76" y="1124626"/>
            <a:ext cx="3619823" cy="5104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7" y="1125278"/>
            <a:ext cx="3619823" cy="5104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C1D49-13B6-4A17-820B-D5D66DB1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5278"/>
            <a:ext cx="3657598" cy="5104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1364A8-AA8B-41F5-BF1A-352B1FB25632}"/>
              </a:ext>
            </a:extLst>
          </p:cNvPr>
          <p:cNvSpPr/>
          <p:nvPr/>
        </p:nvSpPr>
        <p:spPr>
          <a:xfrm>
            <a:off x="681227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7C755-FAEB-4106-8057-B087588AF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DE686A5-FD43-4003-8409-1F00B5B02C9A}"/>
              </a:ext>
            </a:extLst>
          </p:cNvPr>
          <p:cNvSpPr/>
          <p:nvPr/>
        </p:nvSpPr>
        <p:spPr>
          <a:xfrm>
            <a:off x="8331487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3DF4962-39E1-4DDE-9012-20025023527B}"/>
              </a:ext>
            </a:extLst>
          </p:cNvPr>
          <p:cNvSpPr/>
          <p:nvPr/>
        </p:nvSpPr>
        <p:spPr>
          <a:xfrm>
            <a:off x="10820400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84690A6-406B-4B46-B31B-3989DCE8AB41}"/>
              </a:ext>
            </a:extLst>
          </p:cNvPr>
          <p:cNvSpPr/>
          <p:nvPr/>
        </p:nvSpPr>
        <p:spPr>
          <a:xfrm>
            <a:off x="9574148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1479D16-7C9C-4C15-8F20-5B27AC6BC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>
          <a:xfrm>
            <a:off x="4590082" y="1000977"/>
            <a:ext cx="1684615" cy="13139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ADDD0-6169-421F-82A8-1AB15DE08C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2"/>
          <a:stretch/>
        </p:blipFill>
        <p:spPr>
          <a:xfrm>
            <a:off x="4562333" y="4680038"/>
            <a:ext cx="1680623" cy="1295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CAF894-0D0C-43D0-8F54-7B90B023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0"/>
          <a:stretch/>
        </p:blipFill>
        <p:spPr>
          <a:xfrm>
            <a:off x="6076833" y="702500"/>
            <a:ext cx="1680912" cy="131153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FDE3B-34BF-4D40-8263-C9C0942B483A}"/>
              </a:ext>
            </a:extLst>
          </p:cNvPr>
          <p:cNvSpPr/>
          <p:nvPr/>
        </p:nvSpPr>
        <p:spPr>
          <a:xfrm>
            <a:off x="4994089" y="30828"/>
            <a:ext cx="22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Confusion Matrices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89D611-2529-441B-92CD-AF5208F63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937"/>
            <a:ext cx="3056602" cy="31128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4CA903-C8D6-4E85-8DBA-5F594D31EE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117683"/>
            <a:ext cx="3046473" cy="3133889"/>
          </a:xfrm>
          <a:prstGeom prst="rect">
            <a:avLst/>
          </a:prstGeom>
        </p:spPr>
      </p:pic>
      <p:grpSp>
        <p:nvGrpSpPr>
          <p:cNvPr id="33" name="object 5">
            <a:extLst>
              <a:ext uri="{FF2B5EF4-FFF2-40B4-BE49-F238E27FC236}">
                <a16:creationId xmlns:a16="http://schemas.microsoft.com/office/drawing/2014/main" id="{F8A7C8C9-EADF-4368-9C70-A099F8885BD5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34" name="object 6">
              <a:extLst>
                <a:ext uri="{FF2B5EF4-FFF2-40B4-BE49-F238E27FC236}">
                  <a16:creationId xmlns:a16="http://schemas.microsoft.com/office/drawing/2014/main" id="{1DE76FDD-92F2-4868-B8CC-484F010E53E2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30473325-5522-4E6C-8C07-B284DADB879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17924DF-458E-4354-A137-70FCEDDA5C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56" y="-1093"/>
            <a:ext cx="3053444" cy="31157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726395-0D61-46DD-9EE3-32B1F0E4CE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2"/>
          <a:stretch/>
        </p:blipFill>
        <p:spPr>
          <a:xfrm>
            <a:off x="6076833" y="4339725"/>
            <a:ext cx="1677381" cy="13324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92AA8-6A4B-4575-9B99-6952FBCBCA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52" y="3105364"/>
            <a:ext cx="3051052" cy="31406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1193FF3-03DE-4891-8577-A84B438D0A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-2853" r="2339" b="419"/>
          <a:stretch/>
        </p:blipFill>
        <p:spPr>
          <a:xfrm>
            <a:off x="6144496" y="3553684"/>
            <a:ext cx="27432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ABA3B1-27DF-4B10-B090-37869CE9E2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3483" r="2995" b="4082"/>
          <a:stretch/>
        </p:blipFill>
        <p:spPr>
          <a:xfrm>
            <a:off x="6130662" y="2403111"/>
            <a:ext cx="2743201" cy="5569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BA4A56-C181-4082-8517-681194DD56D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2340" r="3940" b="4461"/>
          <a:stretch/>
        </p:blipFill>
        <p:spPr>
          <a:xfrm>
            <a:off x="3382234" y="3763551"/>
            <a:ext cx="2743200" cy="5614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4627A58-33F5-494A-AA71-D2764529B64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859" r="3010" b="4652"/>
          <a:stretch/>
        </p:blipFill>
        <p:spPr>
          <a:xfrm>
            <a:off x="3382234" y="2568209"/>
            <a:ext cx="2743200" cy="5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5">
            <a:extLst>
              <a:ext uri="{FF2B5EF4-FFF2-40B4-BE49-F238E27FC236}">
                <a16:creationId xmlns:a16="http://schemas.microsoft.com/office/drawing/2014/main" id="{EB6038DE-F9D1-4516-9F33-118AC02DBD97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5BF0CA7-83B6-449B-AA0A-E2302D4779A5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C69EB078-1A55-43F6-AB67-FC18B8773B5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FFA13-4D4F-4C02-8E32-2A97ED740439}"/>
              </a:ext>
            </a:extLst>
          </p:cNvPr>
          <p:cNvSpPr/>
          <p:nvPr/>
        </p:nvSpPr>
        <p:spPr>
          <a:xfrm>
            <a:off x="4727834" y="166928"/>
            <a:ext cx="273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Wildfire GHGs emissions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03AA77-AA51-4495-9587-77008DCCB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30157" r="39289" b="42958"/>
          <a:stretch/>
        </p:blipFill>
        <p:spPr>
          <a:xfrm>
            <a:off x="1983910" y="651584"/>
            <a:ext cx="1828800" cy="8727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4DA88D-0891-4431-8C57-B103ED7C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72" y="2533231"/>
            <a:ext cx="8159056" cy="3663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F70FF0-C4C3-40AB-B3F3-9F3A56F4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36853" b="22681"/>
          <a:stretch/>
        </p:blipFill>
        <p:spPr>
          <a:xfrm>
            <a:off x="4858721" y="651584"/>
            <a:ext cx="2474555" cy="13135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1F8088-8734-48E0-8581-E58F66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78" b="88984"/>
          <a:stretch/>
        </p:blipFill>
        <p:spPr>
          <a:xfrm>
            <a:off x="8763000" y="3072684"/>
            <a:ext cx="1416969" cy="3784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83D2F5-304A-4807-BAB2-CD61ABE4E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4" r="67156"/>
          <a:stretch/>
        </p:blipFill>
        <p:spPr>
          <a:xfrm>
            <a:off x="8053353" y="490832"/>
            <a:ext cx="2514600" cy="24841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1952F5-9D23-48C3-88C6-D24FD8858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56239" r="37298" b="16158"/>
          <a:stretch/>
        </p:blipFill>
        <p:spPr>
          <a:xfrm>
            <a:off x="1907710" y="1474541"/>
            <a:ext cx="1981200" cy="896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32E7C3-A365-4E65-9DFD-723454800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77695"/>
          <a:stretch/>
        </p:blipFill>
        <p:spPr>
          <a:xfrm>
            <a:off x="4858722" y="2008552"/>
            <a:ext cx="2474555" cy="7240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69AD71-7767-4B64-8B7B-EE140CFE2E76}"/>
              </a:ext>
            </a:extLst>
          </p:cNvPr>
          <p:cNvSpPr/>
          <p:nvPr/>
        </p:nvSpPr>
        <p:spPr>
          <a:xfrm>
            <a:off x="1524000" y="6046522"/>
            <a:ext cx="944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https://www.researchgate.net/figure/Comparison-of-the-spectral-response-of-healthy-vegetation-and-burned-areas-Source-USDA_fig4_359705541</a:t>
            </a:r>
          </a:p>
        </p:txBody>
      </p:sp>
    </p:spTree>
    <p:extLst>
      <p:ext uri="{BB962C8B-B14F-4D97-AF65-F5344CB8AC3E}">
        <p14:creationId xmlns:p14="http://schemas.microsoft.com/office/powerpoint/2010/main" val="16821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" r="14417" b="-1"/>
          <a:stretch/>
        </p:blipFill>
        <p:spPr>
          <a:xfrm>
            <a:off x="1485461" y="7974"/>
            <a:ext cx="6667940" cy="353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444BD-70DC-48AF-87C4-6F1CEF54FA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/>
          <a:stretch/>
        </p:blipFill>
        <p:spPr>
          <a:xfrm>
            <a:off x="5334000" y="3134049"/>
            <a:ext cx="5627370" cy="2985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D5B8-6750-4E30-A88A-F0FEB84EEE93}"/>
              </a:ext>
            </a:extLst>
          </p:cNvPr>
          <p:cNvSpPr/>
          <p:nvPr/>
        </p:nvSpPr>
        <p:spPr>
          <a:xfrm>
            <a:off x="2833321" y="4442159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34DED-3C8A-47B0-8B53-4EA25221D494}"/>
              </a:ext>
            </a:extLst>
          </p:cNvPr>
          <p:cNvSpPr/>
          <p:nvPr/>
        </p:nvSpPr>
        <p:spPr>
          <a:xfrm>
            <a:off x="1485461" y="6008294"/>
            <a:ext cx="6858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https://www.researchgate.net/figure/Typical-spectral-signatures-of-specic-land-cover-types-in-the-VIS-and-IR-region-of-the_fig2_326405082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4ECCA1-844B-4521-BD94-C00E91BC03E6}"/>
              </a:ext>
            </a:extLst>
          </p:cNvPr>
          <p:cNvSpPr/>
          <p:nvPr/>
        </p:nvSpPr>
        <p:spPr>
          <a:xfrm>
            <a:off x="1535430" y="381001"/>
            <a:ext cx="1283970" cy="1219199"/>
          </a:xfrm>
          <a:prstGeom prst="ellipse">
            <a:avLst/>
          </a:prstGeom>
          <a:noFill/>
          <a:ln>
            <a:solidFill>
              <a:srgbClr val="B5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AAA9B-7471-46F1-ABCF-3740AB056D72}"/>
              </a:ext>
            </a:extLst>
          </p:cNvPr>
          <p:cNvSpPr/>
          <p:nvPr/>
        </p:nvSpPr>
        <p:spPr>
          <a:xfrm>
            <a:off x="4929408" y="115096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Multispectral Satellite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C76AB-DEE5-47F1-AA08-A26E5EA7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5" b="74462"/>
          <a:stretch/>
        </p:blipFill>
        <p:spPr>
          <a:xfrm>
            <a:off x="8402735" y="117678"/>
            <a:ext cx="902969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A3DAC7-BDC6-4610-B0B1-8863BF2A3200}"/>
              </a:ext>
            </a:extLst>
          </p:cNvPr>
          <p:cNvSpPr/>
          <p:nvPr/>
        </p:nvSpPr>
        <p:spPr>
          <a:xfrm>
            <a:off x="1485461" y="5867400"/>
            <a:ext cx="59059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https://www.researchgate.net/figure/Remote-sensing-from-satellite-active-and-passive-sensors_fig1_318470938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5314DB-5C1B-4531-8547-2124E5A46AF6}"/>
              </a:ext>
            </a:extLst>
          </p:cNvPr>
          <p:cNvSpPr/>
          <p:nvPr/>
        </p:nvSpPr>
        <p:spPr>
          <a:xfrm>
            <a:off x="9395099" y="251712"/>
            <a:ext cx="986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External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Radiation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Source</a:t>
            </a:r>
            <a:endParaRPr lang="en-GB" sz="1200" dirty="0">
              <a:solidFill>
                <a:srgbClr val="F3D64B"/>
              </a:solidFill>
              <a:effectLst>
                <a:glow rad="101600">
                  <a:srgbClr val="E85606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98" y="2257701"/>
            <a:ext cx="48768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F7F73-8C87-4BB0-9707-476293611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-88056"/>
            <a:ext cx="5486400" cy="6424512"/>
          </a:xfrm>
          <a:prstGeom prst="rect">
            <a:avLst/>
          </a:prstGeom>
        </p:spPr>
      </p:pic>
      <p:grpSp>
        <p:nvGrpSpPr>
          <p:cNvPr id="13" name="object 5">
            <a:extLst>
              <a:ext uri="{FF2B5EF4-FFF2-40B4-BE49-F238E27FC236}">
                <a16:creationId xmlns:a16="http://schemas.microsoft.com/office/drawing/2014/main" id="{25287FAA-66E9-48FE-84C6-25CD64BFBBF4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2C759C66-29F1-491C-91EC-ED18F71C9E3E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EFEE2EB6-6432-47CC-BF2F-E1291A832C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DACC9-3A99-4B23-8FD1-CB9855EEFF61}"/>
              </a:ext>
            </a:extLst>
          </p:cNvPr>
          <p:cNvSpPr/>
          <p:nvPr/>
        </p:nvSpPr>
        <p:spPr>
          <a:xfrm>
            <a:off x="5264241" y="178351"/>
            <a:ext cx="113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Workflow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452CF-39BC-42A0-A17A-EBF3E2E2C7B2}"/>
              </a:ext>
            </a:extLst>
          </p:cNvPr>
          <p:cNvSpPr/>
          <p:nvPr/>
        </p:nvSpPr>
        <p:spPr>
          <a:xfrm>
            <a:off x="1789652" y="1611370"/>
            <a:ext cx="403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Areas vs Healty Vegetation </a:t>
            </a:r>
          </a:p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DE4824-1605-4110-A012-3CE162C85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36" y="5257800"/>
            <a:ext cx="1709928" cy="5106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4E1005-AEA9-40E5-899D-FE1C740E58A7}"/>
              </a:ext>
            </a:extLst>
          </p:cNvPr>
          <p:cNvSpPr/>
          <p:nvPr/>
        </p:nvSpPr>
        <p:spPr>
          <a:xfrm>
            <a:off x="1540736" y="5328476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Normalize Burn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381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65" y="3105785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0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79" y="3115272"/>
            <a:ext cx="3052247" cy="312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6" y="-4684"/>
            <a:ext cx="3035590" cy="3121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2A64CB-99D3-4102-B18B-F2901DD9F1C8}"/>
              </a:ext>
            </a:extLst>
          </p:cNvPr>
          <p:cNvSpPr/>
          <p:nvPr/>
        </p:nvSpPr>
        <p:spPr>
          <a:xfrm>
            <a:off x="4995325" y="152400"/>
            <a:ext cx="2389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Four Wildfire Regions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9BD89-EFE8-4DAF-9F06-9F216E9CD29D}"/>
              </a:ext>
            </a:extLst>
          </p:cNvPr>
          <p:cNvSpPr/>
          <p:nvPr/>
        </p:nvSpPr>
        <p:spPr>
          <a:xfrm>
            <a:off x="2578235" y="3650527"/>
            <a:ext cx="836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Palermo, IT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6E677-A178-47BA-AA46-897BB6612376}"/>
              </a:ext>
            </a:extLst>
          </p:cNvPr>
          <p:cNvSpPr/>
          <p:nvPr/>
        </p:nvSpPr>
        <p:spPr>
          <a:xfrm>
            <a:off x="2597835" y="2234531"/>
            <a:ext cx="878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Rhodes, GR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B0685-09ED-4C58-BA11-383372BED7F1}"/>
              </a:ext>
            </a:extLst>
          </p:cNvPr>
          <p:cNvSpPr/>
          <p:nvPr/>
        </p:nvSpPr>
        <p:spPr>
          <a:xfrm>
            <a:off x="8463641" y="2368163"/>
            <a:ext cx="1263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Mosquito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576FE-BF19-4AA5-B147-16FB2AA37BA6}"/>
              </a:ext>
            </a:extLst>
          </p:cNvPr>
          <p:cNvSpPr/>
          <p:nvPr/>
        </p:nvSpPr>
        <p:spPr>
          <a:xfrm>
            <a:off x="8660775" y="3824656"/>
            <a:ext cx="11153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Rabbit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3E280-5B0B-46F6-AF6B-EFD4FD9580D4}"/>
              </a:ext>
            </a:extLst>
          </p:cNvPr>
          <p:cNvSpPr/>
          <p:nvPr/>
        </p:nvSpPr>
        <p:spPr>
          <a:xfrm>
            <a:off x="8184042" y="6426486"/>
            <a:ext cx="2068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CRS: WGS 84 / Pseudo-Mercator</a:t>
            </a:r>
            <a:endParaRPr lang="en-GB" sz="10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B1E49-D76E-40CF-93D8-04527FD8D961}"/>
              </a:ext>
            </a:extLst>
          </p:cNvPr>
          <p:cNvSpPr/>
          <p:nvPr/>
        </p:nvSpPr>
        <p:spPr>
          <a:xfrm>
            <a:off x="4767379" y="1234256"/>
            <a:ext cx="284565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Rhodes wildfires (Dodecanese, Greece)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18th July 2023 - 30th July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Palermo wildfires (Sicily, Italy)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21st July 2023 - 9th August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Mosquito Fire, Placer county (California, USA)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1st September 2022 - 20th September 2022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Rabbit Fire, Riverside county (California, USA)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14th July 2023 - 22nd July 2023</a:t>
            </a:r>
          </a:p>
        </p:txBody>
      </p:sp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8C84B-90D7-461E-ABC5-8B8EEE5C0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-15069"/>
            <a:ext cx="3053444" cy="3115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FD592-BC97-4B5C-9A0D-3DA98AD2A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31" y="1423"/>
            <a:ext cx="3056602" cy="3112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6C8B40-6D6D-493F-981C-809A902C2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39" y="3105237"/>
            <a:ext cx="3054210" cy="313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E7F39A-FD1F-4849-B52F-8EAA2CF7C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3084817"/>
            <a:ext cx="3051052" cy="3140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CDCFB-B3A8-4A8F-8780-2EF8DD9E23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7"/>
          <a:stretch/>
        </p:blipFill>
        <p:spPr>
          <a:xfrm>
            <a:off x="4591241" y="4173693"/>
            <a:ext cx="2192866" cy="20133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26D331-057E-4B59-B98A-D0351A3F7ED1}"/>
              </a:ext>
            </a:extLst>
          </p:cNvPr>
          <p:cNvSpPr/>
          <p:nvPr/>
        </p:nvSpPr>
        <p:spPr>
          <a:xfrm>
            <a:off x="5470949" y="152400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292A6-2FDD-426F-843B-F227B23988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r="9379"/>
          <a:stretch/>
        </p:blipFill>
        <p:spPr>
          <a:xfrm>
            <a:off x="4593633" y="2051011"/>
            <a:ext cx="3104772" cy="2251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AC770E-1476-4C8C-8D63-CF5205A168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01" y="465999"/>
            <a:ext cx="2152912" cy="15376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06A60D-F49B-415B-B986-E0560A042629}"/>
              </a:ext>
            </a:extLst>
          </p:cNvPr>
          <p:cNvSpPr/>
          <p:nvPr/>
        </p:nvSpPr>
        <p:spPr>
          <a:xfrm>
            <a:off x="5491244" y="5983933"/>
            <a:ext cx="46482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https://sentinels.copernicus.eu/web/sentinel/user-guides/sentinel-2-msi/resolutions/spatial</a:t>
            </a:r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24092"/>
          <a:stretch/>
        </p:blipFill>
        <p:spPr>
          <a:xfrm>
            <a:off x="1520786" y="3118632"/>
            <a:ext cx="30534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3" r="25318"/>
          <a:stretch/>
        </p:blipFill>
        <p:spPr>
          <a:xfrm>
            <a:off x="7675516" y="-5569"/>
            <a:ext cx="3053444" cy="312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23984"/>
          <a:stretch/>
        </p:blipFill>
        <p:spPr>
          <a:xfrm>
            <a:off x="7675516" y="3118632"/>
            <a:ext cx="3053444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r="23678"/>
          <a:stretch/>
        </p:blipFill>
        <p:spPr>
          <a:xfrm>
            <a:off x="1520786" y="791"/>
            <a:ext cx="3053444" cy="3129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5499999" y="147138"/>
            <a:ext cx="1188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Landsat 8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A56F1-DCB5-4CA8-982E-BDA3F77C18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8828"/>
          <a:stretch/>
        </p:blipFill>
        <p:spPr>
          <a:xfrm>
            <a:off x="4561974" y="2743200"/>
            <a:ext cx="3125799" cy="2028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2F1173-F427-4C78-B5D5-2E6E3906D1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30" y="497420"/>
            <a:ext cx="3085712" cy="26331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3BCE5D-B4B5-40A0-A989-F73EFBDCA166}"/>
              </a:ext>
            </a:extLst>
          </p:cNvPr>
          <p:cNvSpPr/>
          <p:nvPr/>
        </p:nvSpPr>
        <p:spPr>
          <a:xfrm>
            <a:off x="5256264" y="5992919"/>
            <a:ext cx="24192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https://www.usgs.gov/media/images/landsat-8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11383-B7D5-47CB-A07A-086EFE765E78}"/>
              </a:ext>
            </a:extLst>
          </p:cNvPr>
          <p:cNvSpPr/>
          <p:nvPr/>
        </p:nvSpPr>
        <p:spPr>
          <a:xfrm>
            <a:off x="5174290" y="5778587"/>
            <a:ext cx="2529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https://landsat.gsfc.nasa.gov/satellites/landsat-8/</a:t>
            </a:r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3" r="23996"/>
          <a:stretch/>
        </p:blipFill>
        <p:spPr>
          <a:xfrm>
            <a:off x="1520785" y="3124199"/>
            <a:ext cx="3053446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0"/>
            <a:ext cx="3053445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3124200"/>
            <a:ext cx="3053445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1520786" y="-2"/>
            <a:ext cx="3053445" cy="3124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F46A25-09E6-4758-9524-DACC68D150A8}"/>
              </a:ext>
            </a:extLst>
          </p:cNvPr>
          <p:cNvSpPr/>
          <p:nvPr/>
        </p:nvSpPr>
        <p:spPr>
          <a:xfrm>
            <a:off x="5636284" y="180380"/>
            <a:ext cx="97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9AD04E-F9E8-47DB-9A8D-F8CF669F6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297"/>
          <a:stretch/>
        </p:blipFill>
        <p:spPr>
          <a:xfrm>
            <a:off x="4574231" y="1731863"/>
            <a:ext cx="3101284" cy="33160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860889-A4E2-45D0-9B66-490AB8723A77}"/>
              </a:ext>
            </a:extLst>
          </p:cNvPr>
          <p:cNvSpPr/>
          <p:nvPr/>
        </p:nvSpPr>
        <p:spPr>
          <a:xfrm>
            <a:off x="5850553" y="4912166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dNBR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598"/>
            <a:ext cx="3616938" cy="5102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F0808-D9AF-448A-9C8B-A0AEB7AF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88" y="1132790"/>
            <a:ext cx="3638711" cy="5110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F0598-D58F-438E-8095-F5E62B024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177" y="1130612"/>
            <a:ext cx="3619823" cy="51048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C3B2AE-8A5D-46EF-B883-FD8C1E294003}"/>
              </a:ext>
            </a:extLst>
          </p:cNvPr>
          <p:cNvSpPr/>
          <p:nvPr/>
        </p:nvSpPr>
        <p:spPr>
          <a:xfrm>
            <a:off x="533400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35A898-A74A-4D70-BA66-8EF457CB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7C0A870-4115-4E25-A250-227251110145}"/>
              </a:ext>
            </a:extLst>
          </p:cNvPr>
          <p:cNvSpPr/>
          <p:nvPr/>
        </p:nvSpPr>
        <p:spPr>
          <a:xfrm>
            <a:off x="44196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EDA1309-DB58-4CCA-A40A-FC86D6B149E9}"/>
              </a:ext>
            </a:extLst>
          </p:cNvPr>
          <p:cNvSpPr/>
          <p:nvPr/>
        </p:nvSpPr>
        <p:spPr>
          <a:xfrm>
            <a:off x="5830332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2AD5352-3FE9-42AD-B3D9-9C04FE8E1829}"/>
              </a:ext>
            </a:extLst>
          </p:cNvPr>
          <p:cNvSpPr/>
          <p:nvPr/>
        </p:nvSpPr>
        <p:spPr>
          <a:xfrm>
            <a:off x="70104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7173</TotalTime>
  <Words>261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75</cp:revision>
  <dcterms:created xsi:type="dcterms:W3CDTF">2023-05-01T21:14:50Z</dcterms:created>
  <dcterms:modified xsi:type="dcterms:W3CDTF">2023-09-04T10:29:39Z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